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0627" y="1298448"/>
            <a:ext cx="7315200" cy="325526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「ハイドロキノン」</a:t>
            </a:r>
            <a:r>
              <a:rPr kumimoji="1" lang="en-US" altLang="ja-JP" sz="6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6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650" y="1123837"/>
            <a:ext cx="3482319" cy="4601183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79969" y="818729"/>
            <a:ext cx="82123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○イチゴ類、麦芽、紅茶、コーヒーなどに存在する成分で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古くから美白剤として使用されていました。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○アメリカでは肝班治療の標準薬として使用されています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○日本では「化粧品」として扱われてい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ます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2002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年、旧薬事法の規制緩和により「化粧品」として販売開始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69" y="3411770"/>
            <a:ext cx="8078631" cy="26799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741" y="818729"/>
            <a:ext cx="1346524" cy="211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44957"/>
            <a:ext cx="3510951" cy="4601183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の美白作用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01205" y="4934793"/>
            <a:ext cx="95544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ハイドロキノンは、２つのアプローチ方法で強力な美白作用を発揮します。</a:t>
            </a:r>
            <a:endParaRPr kumimoji="1"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１．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チロシナーゼの働きを抑制し、</a:t>
            </a:r>
            <a:r>
              <a:rPr kumimoji="1" lang="ja-JP" altLang="en-US" sz="16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メラニン（シミ）が作られるのを抑えます</a:t>
            </a:r>
            <a:endParaRPr kumimoji="1" lang="en-US" altLang="ja-JP" sz="1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チロシナーゼの働きを抑える力は、アルブチンやコウジ酸の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とも言われて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非常に強い還元力で、メラニンを還元し、</a:t>
            </a:r>
            <a:r>
              <a:rPr kumimoji="1" lang="ja-JP" altLang="en-US" sz="16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今あるメラニンを</a:t>
            </a:r>
            <a:r>
              <a:rPr kumimoji="1" lang="ja-JP" altLang="en-US" sz="1600" b="1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薄くします</a:t>
            </a:r>
            <a:endParaRPr kumimoji="1" lang="ja-JP" altLang="en-US" sz="1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683977" y="217520"/>
            <a:ext cx="7754815" cy="4505217"/>
            <a:chOff x="3683977" y="365232"/>
            <a:chExt cx="7848823" cy="4559832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683977" y="365232"/>
              <a:ext cx="7848823" cy="3748327"/>
              <a:chOff x="3464452" y="2198690"/>
              <a:chExt cx="8083395" cy="3860350"/>
            </a:xfrm>
          </p:grpSpPr>
          <p:pic>
            <p:nvPicPr>
              <p:cNvPr id="53" name="図 52"/>
              <p:cNvPicPr>
                <a:picLocks noChangeAspect="1"/>
              </p:cNvPicPr>
              <p:nvPr/>
            </p:nvPicPr>
            <p:blipFill rotWithShape="1">
              <a:blip r:embed="rId2"/>
              <a:srcRect l="25737" r="59503"/>
              <a:stretch/>
            </p:blipFill>
            <p:spPr>
              <a:xfrm>
                <a:off x="5720315" y="4654475"/>
                <a:ext cx="892617" cy="966315"/>
              </a:xfrm>
              <a:prstGeom prst="rect">
                <a:avLst/>
              </a:prstGeom>
            </p:spPr>
          </p:pic>
          <p:pic>
            <p:nvPicPr>
              <p:cNvPr id="54" name="図 53"/>
              <p:cNvPicPr>
                <a:picLocks noChangeAspect="1"/>
              </p:cNvPicPr>
              <p:nvPr/>
            </p:nvPicPr>
            <p:blipFill rotWithShape="1">
              <a:blip r:embed="rId2"/>
              <a:srcRect l="48697" r="36543"/>
              <a:stretch/>
            </p:blipFill>
            <p:spPr>
              <a:xfrm>
                <a:off x="7655441" y="4654475"/>
                <a:ext cx="892618" cy="966316"/>
              </a:xfrm>
              <a:prstGeom prst="rect">
                <a:avLst/>
              </a:prstGeom>
            </p:spPr>
          </p:pic>
          <p:pic>
            <p:nvPicPr>
              <p:cNvPr id="55" name="図 54"/>
              <p:cNvPicPr>
                <a:picLocks noChangeAspect="1"/>
              </p:cNvPicPr>
              <p:nvPr/>
            </p:nvPicPr>
            <p:blipFill rotWithShape="1">
              <a:blip r:embed="rId2"/>
              <a:srcRect l="79226" r="5888"/>
              <a:stretch/>
            </p:blipFill>
            <p:spPr>
              <a:xfrm>
                <a:off x="10228521" y="4654475"/>
                <a:ext cx="900246" cy="966316"/>
              </a:xfrm>
              <a:prstGeom prst="rect">
                <a:avLst/>
              </a:prstGeom>
            </p:spPr>
          </p:pic>
          <p:pic>
            <p:nvPicPr>
              <p:cNvPr id="56" name="図 55"/>
              <p:cNvPicPr>
                <a:picLocks noChangeAspect="1"/>
              </p:cNvPicPr>
              <p:nvPr/>
            </p:nvPicPr>
            <p:blipFill rotWithShape="1">
              <a:blip r:embed="rId2"/>
              <a:srcRect l="2398" r="82085"/>
              <a:stretch/>
            </p:blipFill>
            <p:spPr>
              <a:xfrm>
                <a:off x="3753292" y="4654475"/>
                <a:ext cx="938392" cy="966315"/>
              </a:xfrm>
              <a:prstGeom prst="rect">
                <a:avLst/>
              </a:prstGeom>
            </p:spPr>
          </p:pic>
          <p:sp>
            <p:nvSpPr>
              <p:cNvPr id="57" name="右矢印 56"/>
              <p:cNvSpPr/>
              <p:nvPr/>
            </p:nvSpPr>
            <p:spPr>
              <a:xfrm>
                <a:off x="4929263" y="4924451"/>
                <a:ext cx="568843" cy="49973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右矢印 57"/>
              <p:cNvSpPr/>
              <p:nvPr/>
            </p:nvSpPr>
            <p:spPr>
              <a:xfrm>
                <a:off x="6827179" y="4924451"/>
                <a:ext cx="568843" cy="49973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右矢印 58"/>
              <p:cNvSpPr/>
              <p:nvPr/>
            </p:nvSpPr>
            <p:spPr>
              <a:xfrm>
                <a:off x="8751673" y="4924451"/>
                <a:ext cx="568843" cy="49973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右矢印 59"/>
              <p:cNvSpPr/>
              <p:nvPr/>
            </p:nvSpPr>
            <p:spPr>
              <a:xfrm>
                <a:off x="9389627" y="4924451"/>
                <a:ext cx="568843" cy="49973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>
                <a:off x="3464452" y="5610464"/>
                <a:ext cx="1520457" cy="448576"/>
              </a:xfrm>
              <a:prstGeom prst="roundRect">
                <a:avLst>
                  <a:gd name="adj" fmla="val 30128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チロシン</a:t>
                </a:r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5388944" y="5610464"/>
                <a:ext cx="1520457" cy="448576"/>
              </a:xfrm>
              <a:prstGeom prst="roundRect">
                <a:avLst>
                  <a:gd name="adj" fmla="val 30128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ドーパ</a:t>
                </a:r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6983825" y="5610464"/>
                <a:ext cx="2254105" cy="448576"/>
              </a:xfrm>
              <a:prstGeom prst="roundRect">
                <a:avLst>
                  <a:gd name="adj" fmla="val 30128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ドーパキノン</a:t>
                </a:r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>
                <a:off x="9809441" y="5610464"/>
                <a:ext cx="1738406" cy="448576"/>
              </a:xfrm>
              <a:prstGeom prst="roundRect">
                <a:avLst>
                  <a:gd name="adj" fmla="val 30128"/>
                </a:avLst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メラニン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kumimoji="1" lang="ja-JP" altLang="en-US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シミ</a:t>
                </a:r>
                <a:r>
                  <a:rPr kumimoji="1"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5" name="角丸四角形 64"/>
              <p:cNvSpPr/>
              <p:nvPr/>
            </p:nvSpPr>
            <p:spPr>
              <a:xfrm>
                <a:off x="5171670" y="3850607"/>
                <a:ext cx="1899240" cy="33986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ja-JP" altLang="en-US" sz="16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チロシナーゼ</a:t>
                </a:r>
                <a:endPara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4" name="下矢印 83"/>
              <p:cNvSpPr/>
              <p:nvPr/>
            </p:nvSpPr>
            <p:spPr>
              <a:xfrm>
                <a:off x="5380667" y="3351590"/>
                <a:ext cx="1576937" cy="462540"/>
              </a:xfrm>
              <a:prstGeom prst="downArrow">
                <a:avLst>
                  <a:gd name="adj1" fmla="val 62493"/>
                  <a:gd name="adj2" fmla="val 5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活性化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85" name="図 8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396" b="46770"/>
              <a:stretch/>
            </p:blipFill>
            <p:spPr>
              <a:xfrm>
                <a:off x="5608488" y="2198690"/>
                <a:ext cx="1125790" cy="1121480"/>
              </a:xfrm>
              <a:prstGeom prst="rect">
                <a:avLst/>
              </a:prstGeom>
            </p:spPr>
          </p:pic>
          <p:sp>
            <p:nvSpPr>
              <p:cNvPr id="86" name="テキスト ボックス 85"/>
              <p:cNvSpPr txBox="1"/>
              <p:nvPr/>
            </p:nvSpPr>
            <p:spPr>
              <a:xfrm>
                <a:off x="5745963" y="2624532"/>
                <a:ext cx="805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紫外線</a:t>
                </a:r>
                <a:endParaRPr kumimoji="1" lang="ja-JP" altLang="en-US" sz="1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89" name="グループ化 88"/>
              <p:cNvGrpSpPr/>
              <p:nvPr/>
            </p:nvGrpSpPr>
            <p:grpSpPr>
              <a:xfrm>
                <a:off x="4973359" y="4538499"/>
                <a:ext cx="2177016" cy="462110"/>
                <a:chOff x="4973359" y="4538499"/>
                <a:chExt cx="2177016" cy="462110"/>
              </a:xfrm>
            </p:grpSpPr>
            <p:sp>
              <p:nvSpPr>
                <p:cNvPr id="87" name="曲折矢印 86"/>
                <p:cNvSpPr/>
                <p:nvPr/>
              </p:nvSpPr>
              <p:spPr>
                <a:xfrm rot="5400000">
                  <a:off x="6365099" y="4215333"/>
                  <a:ext cx="462110" cy="1108442"/>
                </a:xfrm>
                <a:prstGeom prst="ben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曲折矢印 87"/>
                <p:cNvSpPr/>
                <p:nvPr/>
              </p:nvSpPr>
              <p:spPr>
                <a:xfrm rot="16200000" flipH="1">
                  <a:off x="5276591" y="4235267"/>
                  <a:ext cx="462109" cy="1068574"/>
                </a:xfrm>
                <a:prstGeom prst="ben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正方形/長方形 89"/>
              <p:cNvSpPr/>
              <p:nvPr/>
            </p:nvSpPr>
            <p:spPr>
              <a:xfrm>
                <a:off x="5776295" y="4294150"/>
                <a:ext cx="723014" cy="3573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誘導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93" name="グループ化 92"/>
              <p:cNvGrpSpPr/>
              <p:nvPr/>
            </p:nvGrpSpPr>
            <p:grpSpPr>
              <a:xfrm>
                <a:off x="9389627" y="2624533"/>
                <a:ext cx="1809746" cy="2026934"/>
                <a:chOff x="9433976" y="2143011"/>
                <a:chExt cx="1809746" cy="2026934"/>
              </a:xfrm>
            </p:grpSpPr>
            <p:sp>
              <p:nvSpPr>
                <p:cNvPr id="91" name="六角形 90"/>
                <p:cNvSpPr/>
                <p:nvPr/>
              </p:nvSpPr>
              <p:spPr>
                <a:xfrm rot="5400000">
                  <a:off x="9326129" y="2252352"/>
                  <a:ext cx="2026934" cy="1808252"/>
                </a:xfrm>
                <a:prstGeom prst="hex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9433976" y="2986653"/>
                  <a:ext cx="1800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b="1" dirty="0" smtClean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ハイドロキノン</a:t>
                  </a:r>
                  <a:endParaRPr kumimoji="1"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cxnSp>
            <p:nvCxnSpPr>
              <p:cNvPr id="97" name="直線矢印コネクタ 96"/>
              <p:cNvCxnSpPr>
                <a:stCxn id="92" idx="1"/>
              </p:cNvCxnSpPr>
              <p:nvPr/>
            </p:nvCxnSpPr>
            <p:spPr>
              <a:xfrm flipH="1">
                <a:off x="6748954" y="3652841"/>
                <a:ext cx="2640673" cy="811669"/>
              </a:xfrm>
              <a:prstGeom prst="straightConnector1">
                <a:avLst/>
              </a:prstGeom>
              <a:ln w="76200"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/>
              <p:cNvSpPr txBox="1"/>
              <p:nvPr/>
            </p:nvSpPr>
            <p:spPr>
              <a:xfrm>
                <a:off x="5727757" y="3986501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800" b="1" dirty="0" smtClean="0">
                    <a:solidFill>
                      <a:schemeClr val="accent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×</a:t>
                </a:r>
                <a:endParaRPr kumimoji="1" lang="ja-JP" altLang="en-US" sz="48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01" name="楕円 100"/>
              <p:cNvSpPr/>
              <p:nvPr/>
            </p:nvSpPr>
            <p:spPr>
              <a:xfrm rot="20694282">
                <a:off x="7804935" y="3724987"/>
                <a:ext cx="1105786" cy="4537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抑制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" name="左矢印 4"/>
            <p:cNvSpPr/>
            <p:nvPr/>
          </p:nvSpPr>
          <p:spPr>
            <a:xfrm>
              <a:off x="5008901" y="3963449"/>
              <a:ext cx="4985112" cy="6419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還元</a:t>
              </a:r>
              <a:endParaRPr kumimoji="1" lang="ja-JP" altLang="en-US" dirty="0"/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6500795" y="4489505"/>
              <a:ext cx="2188693" cy="435559"/>
            </a:xfrm>
            <a:prstGeom prst="roundRect">
              <a:avLst>
                <a:gd name="adj" fmla="val 30128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1600" dirty="0" smtClean="0">
                  <a:solidFill>
                    <a:srgbClr val="00B0F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ハイドロキノン</a:t>
              </a:r>
              <a:endParaRPr kumimoji="1" lang="ja-JP" altLang="en-US" sz="16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5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643" y="1072078"/>
            <a:ext cx="3499571" cy="4601183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シミの種類と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ハイドロキノンの美白作用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2570" t="4165" r="26966" b="20866"/>
          <a:stretch/>
        </p:blipFill>
        <p:spPr>
          <a:xfrm>
            <a:off x="7759861" y="614882"/>
            <a:ext cx="1805474" cy="24898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370" t="2840" r="75375" b="20876"/>
          <a:stretch/>
        </p:blipFill>
        <p:spPr>
          <a:xfrm>
            <a:off x="3688252" y="593041"/>
            <a:ext cx="1696272" cy="25334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7592" t="2840" r="52162" b="20876"/>
          <a:stretch/>
        </p:blipFill>
        <p:spPr>
          <a:xfrm>
            <a:off x="5701001" y="1185982"/>
            <a:ext cx="1783633" cy="25334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75836" t="4165" r="3035" b="20866"/>
          <a:stretch/>
        </p:blipFill>
        <p:spPr>
          <a:xfrm>
            <a:off x="9813063" y="1207823"/>
            <a:ext cx="1864263" cy="2489804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473937" y="3032179"/>
            <a:ext cx="2110614" cy="421401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老人性色素斑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543629" y="3654451"/>
            <a:ext cx="2110614" cy="421401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雀卵斑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613321" y="3023227"/>
            <a:ext cx="2110614" cy="421401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肝斑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9683012" y="3654451"/>
            <a:ext cx="2110614" cy="421401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炎症後色素沈着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29138" y="5005199"/>
            <a:ext cx="7119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シミの種類や肌状態によって、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ハイドロキノンの効果が</a:t>
            </a:r>
            <a:endParaRPr lang="en-US" altLang="ja-JP" sz="20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期待できない場合もあります。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ハイドロキノンをお使いの前に、医師に相談してみましょう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79" y="4570681"/>
            <a:ext cx="1033254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■症例；１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歳女性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老人性色素斑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57330"/>
          <a:stretch/>
        </p:blipFill>
        <p:spPr>
          <a:xfrm>
            <a:off x="3459193" y="1439009"/>
            <a:ext cx="8298612" cy="209100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795622" y="759120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試験前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487064" y="759117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270521" y="759117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087372" y="862635"/>
            <a:ext cx="258793" cy="2415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 rot="5400000">
            <a:off x="8798943" y="862634"/>
            <a:ext cx="258793" cy="2415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56414"/>
          <a:stretch/>
        </p:blipFill>
        <p:spPr>
          <a:xfrm>
            <a:off x="3459193" y="3976577"/>
            <a:ext cx="8298612" cy="2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■症例；２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38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歳女性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老人性色素斑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51559" b="8539"/>
          <a:stretch/>
        </p:blipFill>
        <p:spPr>
          <a:xfrm>
            <a:off x="3493697" y="3786996"/>
            <a:ext cx="8184096" cy="2337759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864630" y="752298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試験前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547446" y="752295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9270521" y="752295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>
          <a:xfrm rot="5400000">
            <a:off x="6139128" y="855813"/>
            <a:ext cx="258793" cy="2415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/>
        </p:nvSpPr>
        <p:spPr>
          <a:xfrm rot="5400000">
            <a:off x="8833447" y="855812"/>
            <a:ext cx="258793" cy="2415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b="59377"/>
          <a:stretch/>
        </p:blipFill>
        <p:spPr>
          <a:xfrm>
            <a:off x="3493697" y="1312069"/>
            <a:ext cx="8184096" cy="23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■症例；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歳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雀卵斑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老人性色素斑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795622" y="775574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試験前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487064" y="775571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9270521" y="775571"/>
            <a:ext cx="2081842" cy="448576"/>
          </a:xfrm>
          <a:prstGeom prst="roundRect">
            <a:avLst>
              <a:gd name="adj" fmla="val 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試験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ヶ月後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>
          <a:xfrm rot="5400000">
            <a:off x="6087372" y="879089"/>
            <a:ext cx="258793" cy="2415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5400000">
            <a:off x="8798943" y="879088"/>
            <a:ext cx="258793" cy="2415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r="878"/>
          <a:stretch/>
        </p:blipFill>
        <p:spPr>
          <a:xfrm>
            <a:off x="3455580" y="1711592"/>
            <a:ext cx="8293397" cy="4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028946"/>
            <a:ext cx="3434315" cy="4601183"/>
          </a:xfrm>
        </p:spPr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効果的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お使い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いただくため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897322" y="256250"/>
            <a:ext cx="4711030" cy="2301200"/>
          </a:xfrm>
          <a:prstGeom prst="wedgeRoundRectCallout">
            <a:avLst>
              <a:gd name="adj1" fmla="val -62859"/>
              <a:gd name="adj2" fmla="val 34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ハイドロキノンは、</a:t>
            </a:r>
            <a:endParaRPr kumimoji="1" lang="en-US" altLang="ja-JP" sz="24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5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シミや</a:t>
            </a:r>
            <a:r>
              <a:rPr kumimoji="1" lang="ja-JP" altLang="en-US" sz="25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ニキビ後の色素</a:t>
            </a:r>
            <a:r>
              <a:rPr kumimoji="1" lang="ja-JP" altLang="en-US" sz="25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沈着、</a:t>
            </a:r>
            <a:endParaRPr kumimoji="1" lang="en-US" altLang="ja-JP" sz="2500" b="1" spc="-1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5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レーザー後</a:t>
            </a:r>
            <a:r>
              <a:rPr kumimoji="1" lang="ja-JP" altLang="en-US" sz="25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の色素</a:t>
            </a:r>
            <a:r>
              <a:rPr kumimoji="1" lang="ja-JP" altLang="en-US" sz="25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沈着</a:t>
            </a:r>
            <a:r>
              <a:rPr kumimoji="1" lang="ja-JP" altLang="en-US" sz="25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予防</a:t>
            </a:r>
            <a:endParaRPr kumimoji="1" lang="en-US" altLang="ja-JP" sz="2500" b="1" spc="-15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24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対してよく</a:t>
            </a:r>
            <a:r>
              <a:rPr kumimoji="1" lang="ja-JP" altLang="en-US" sz="24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使用されています。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7316206" y="2750759"/>
            <a:ext cx="4080294" cy="4080294"/>
            <a:chOff x="7488730" y="2803584"/>
            <a:chExt cx="4080294" cy="40802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730" y="2803584"/>
              <a:ext cx="4080294" cy="4080294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8267527" y="3527562"/>
              <a:ext cx="2646878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ハイドロキノンの</a:t>
              </a: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ご相談は当院</a:t>
              </a:r>
              <a:r>
                <a:rPr lang="ja-JP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へ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434315" y="5431580"/>
            <a:ext cx="46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ハイドロキノンを使用する際</a:t>
            </a:r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kumimoji="1" lang="en-US" altLang="ja-JP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必ず</a:t>
            </a:r>
            <a:r>
              <a:rPr kumimoji="1"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医師の指示に従ってください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052" y="812027"/>
            <a:ext cx="3938940" cy="42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レーム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フレーム</Template>
  <TotalTime>1546</TotalTime>
  <Words>358</Words>
  <Application>Microsoft Office PowerPoint</Application>
  <PresentationFormat>ワイド画面</PresentationFormat>
  <Paragraphs>59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HG丸ｺﾞｼｯｸM-PRO</vt:lpstr>
      <vt:lpstr>ＭＳ ゴシック</vt:lpstr>
      <vt:lpstr>メイリオ</vt:lpstr>
      <vt:lpstr>Corbel</vt:lpstr>
      <vt:lpstr>Wingdings 2</vt:lpstr>
      <vt:lpstr>フレーム</vt:lpstr>
      <vt:lpstr>「ハイドロキノン」 </vt:lpstr>
      <vt:lpstr>ハイドロキノン  とは</vt:lpstr>
      <vt:lpstr>ハイドロキノン  の美白作用</vt:lpstr>
      <vt:lpstr>シミの種類と  ハイドロキノンの美白作用</vt:lpstr>
      <vt:lpstr>■症例；１   28歳女性：  老人性色素斑 </vt:lpstr>
      <vt:lpstr>■症例；２   38歳女性：  老人性色素斑 </vt:lpstr>
      <vt:lpstr>■症例；3   23歳女性：  雀卵斑 老人性色素斑 </vt:lpstr>
      <vt:lpstr>効果的に お使いいただくために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「ハイドロキノン」    について</dc:title>
  <dc:creator>西岡 真理子</dc:creator>
  <cp:lastModifiedBy>西岡 真理子</cp:lastModifiedBy>
  <cp:revision>34</cp:revision>
  <cp:lastPrinted>2025-02-03T07:55:05Z</cp:lastPrinted>
  <dcterms:created xsi:type="dcterms:W3CDTF">2025-01-29T07:01:24Z</dcterms:created>
  <dcterms:modified xsi:type="dcterms:W3CDTF">2025-02-04T06:45:57Z</dcterms:modified>
</cp:coreProperties>
</file>